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277" r:id="rId2"/>
    <p:sldId id="276" r:id="rId3"/>
    <p:sldId id="257" r:id="rId4"/>
    <p:sldId id="258" r:id="rId5"/>
    <p:sldId id="259" r:id="rId6"/>
    <p:sldId id="260" r:id="rId7"/>
    <p:sldId id="261" r:id="rId8"/>
    <p:sldId id="279" r:id="rId9"/>
    <p:sldId id="280" r:id="rId10"/>
    <p:sldId id="262" r:id="rId11"/>
    <p:sldId id="263" r:id="rId12"/>
    <p:sldId id="287" r:id="rId13"/>
    <p:sldId id="282" r:id="rId14"/>
    <p:sldId id="288" r:id="rId15"/>
    <p:sldId id="290" r:id="rId16"/>
    <p:sldId id="264" r:id="rId17"/>
    <p:sldId id="267" r:id="rId18"/>
    <p:sldId id="266" r:id="rId19"/>
    <p:sldId id="268" r:id="rId20"/>
    <p:sldId id="294" r:id="rId21"/>
    <p:sldId id="293" r:id="rId22"/>
    <p:sldId id="269" r:id="rId23"/>
    <p:sldId id="270" r:id="rId24"/>
    <p:sldId id="271" r:id="rId25"/>
    <p:sldId id="272" r:id="rId26"/>
    <p:sldId id="283" r:id="rId27"/>
    <p:sldId id="284" r:id="rId28"/>
    <p:sldId id="285" r:id="rId29"/>
    <p:sldId id="289" r:id="rId30"/>
    <p:sldId id="274" r:id="rId31"/>
    <p:sldId id="27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712"/>
  </p:normalViewPr>
  <p:slideViewPr>
    <p:cSldViewPr snapToGrid="0" snapToObjects="1">
      <p:cViewPr varScale="1">
        <p:scale>
          <a:sx n="120" d="100"/>
          <a:sy n="120" d="100"/>
        </p:scale>
        <p:origin x="240" y="176"/>
      </p:cViewPr>
      <p:guideLst/>
    </p:cSldViewPr>
  </p:slideViewPr>
  <p:outlineViewPr>
    <p:cViewPr>
      <p:scale>
        <a:sx n="33" d="100"/>
        <a:sy n="33" d="100"/>
      </p:scale>
      <p:origin x="0" y="-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2A7E5-89D2-4548-9F1A-7541AEFE4E19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5FC8B-6E7B-6D4E-AD52-338436627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33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5FC8B-6E7B-6D4E-AD52-3384366278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31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5FC8B-6E7B-6D4E-AD52-3384366278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8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8/31/17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8/31/17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8/31/17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8/31/17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8/31/17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8/31/17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8/31/17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8/31/17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8/31/17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8/31/17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8/31/17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8/31/17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x5.tencent.com/tbs/" TargetMode="Externa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安卓开发</a:t>
            </a:r>
            <a:endParaRPr kumimoji="1" lang="zh-CN" altLang="en-US" sz="4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谭瑾 </a:t>
            </a:r>
            <a:endParaRPr kumimoji="1"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2017/08/30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7871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三种浏览器组件</a:t>
            </a:r>
            <a:endParaRPr kumimoji="1" lang="en-US" altLang="zh-CN" dirty="0">
              <a:solidFill>
                <a:schemeClr val="tx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64938"/>
            <a:ext cx="7729728" cy="3101983"/>
          </a:xfrm>
        </p:spPr>
        <p:txBody>
          <a:bodyPr/>
          <a:lstStyle/>
          <a:p>
            <a:r>
              <a:rPr lang="en-US" altLang="zh-CN" dirty="0" err="1" smtClean="0"/>
              <a:t>Webview</a:t>
            </a:r>
            <a:endParaRPr lang="en-US" altLang="zh-CN" dirty="0" smtClean="0"/>
          </a:p>
          <a:p>
            <a:r>
              <a:rPr lang="en-US" altLang="zh-CN" dirty="0" smtClean="0"/>
              <a:t>Crosswalk</a:t>
            </a:r>
          </a:p>
          <a:p>
            <a:r>
              <a:rPr lang="en-US" altLang="zh-CN" dirty="0" smtClean="0"/>
              <a:t>TencentX5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950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0245" y="1569810"/>
            <a:ext cx="7729728" cy="1188720"/>
          </a:xfrm>
        </p:spPr>
        <p:txBody>
          <a:bodyPr/>
          <a:lstStyle/>
          <a:p>
            <a:r>
              <a:rPr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webview</a:t>
            </a:r>
            <a:endParaRPr 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1136" y="3482788"/>
            <a:ext cx="79079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为了方便开发者实现在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app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内展示网页并与网页交互的需求，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Android SDK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提供了</a:t>
            </a:r>
            <a:r>
              <a:rPr lang="en-US" altLang="zh-CN" dirty="0" err="1">
                <a:latin typeface="Hiragino Sans GB W3" charset="-122"/>
                <a:ea typeface="Hiragino Sans GB W3" charset="-122"/>
                <a:cs typeface="Hiragino Sans GB W3" charset="-122"/>
              </a:rPr>
              <a:t>WebView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组件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。在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4.4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版本之前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WebView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基于</a:t>
            </a:r>
            <a:r>
              <a:rPr lang="en-US" altLang="zh-CN" dirty="0" err="1">
                <a:latin typeface="Hiragino Sans GB W3" charset="-122"/>
                <a:ea typeface="Hiragino Sans GB W3" charset="-122"/>
                <a:cs typeface="Hiragino Sans GB W3" charset="-122"/>
              </a:rPr>
              <a:t>WebKit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实现。不过，在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4.4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版本之后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WebView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就换成基于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Chromium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的实现了。基于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Chromium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实现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这一改动大大提升了</a:t>
            </a:r>
            <a:r>
              <a:rPr lang="en-US" altLang="zh-CN" dirty="0" err="1">
                <a:latin typeface="Hiragino Sans GB W3" charset="-122"/>
                <a:ea typeface="Hiragino Sans GB W3" charset="-122"/>
                <a:cs typeface="Hiragino Sans GB W3" charset="-122"/>
              </a:rPr>
              <a:t>WebView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组件的性能以及对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HTML5,CSS3,JavaScript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的支持。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使得</a:t>
            </a:r>
            <a:r>
              <a:rPr lang="en-US" altLang="zh-CN" dirty="0" err="1">
                <a:latin typeface="Hiragino Sans GB W3" charset="-122"/>
                <a:ea typeface="Hiragino Sans GB W3" charset="-122"/>
                <a:cs typeface="Hiragino Sans GB W3" charset="-122"/>
              </a:rPr>
              <a:t>WebView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可以更快更流畅地显示网页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。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80385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47061" y="2988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项目中部分代码：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89" y="808074"/>
            <a:ext cx="9356444" cy="55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2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Crosswalk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04672" y="3549918"/>
            <a:ext cx="4486656" cy="2194036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项目主页</a:t>
            </a:r>
            <a:r>
              <a:rPr lang="zh-CN" altLang="en-US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：</a:t>
            </a:r>
            <a:endParaRPr lang="en-US" altLang="zh-CN" dirty="0" smtClean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algn="l"/>
            <a:r>
              <a:rPr lang="en-US" altLang="zh-CN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https</a:t>
            </a:r>
            <a:r>
              <a:rPr lang="en-US" altLang="zh-CN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://crosswalk-</a:t>
            </a:r>
            <a:r>
              <a:rPr lang="en-US" altLang="zh-CN" dirty="0" err="1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project.org</a:t>
            </a:r>
            <a:r>
              <a:rPr lang="en-US" altLang="zh-CN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/documentation/</a:t>
            </a:r>
            <a:r>
              <a:rPr lang="en-US" altLang="zh-CN" dirty="0" err="1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getting_started.html</a:t>
            </a:r>
            <a:endParaRPr lang="en-US" altLang="zh-CN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algn="l"/>
            <a:endParaRPr kumimoji="1" lang="zh-CN" altLang="en-US" dirty="0"/>
          </a:p>
        </p:txBody>
      </p:sp>
      <p:pic>
        <p:nvPicPr>
          <p:cNvPr id="5" name="Pictur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976" y="1532964"/>
            <a:ext cx="6111023" cy="378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033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18" y="478466"/>
            <a:ext cx="10230760" cy="589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1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850900"/>
            <a:ext cx="11747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0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800" y="282387"/>
            <a:ext cx="1085177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lang="en-US" sz="2800" b="1" dirty="0" err="1">
                <a:latin typeface="Hiragino Sans GB W3" charset="-122"/>
                <a:ea typeface="Hiragino Sans GB W3" charset="-122"/>
                <a:cs typeface="Hiragino Sans GB W3" charset="-122"/>
              </a:rPr>
              <a:t>Crosswalk有何优势</a:t>
            </a:r>
            <a:r>
              <a:rPr 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？</a:t>
            </a:r>
          </a:p>
          <a:p>
            <a:endParaRPr lang="en-US" b="1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最大限度降低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Android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碎片化的影响，得到一致的，可预测的行为。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使用最新的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Web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技术及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API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。在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Android 4.0+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版本上提供丰富的功能。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使用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Chrome </a:t>
            </a:r>
            <a:r>
              <a:rPr lang="en-US" altLang="zh-CN" dirty="0" err="1">
                <a:latin typeface="Hiragino Sans GB W3" charset="-122"/>
                <a:ea typeface="Hiragino Sans GB W3" charset="-122"/>
                <a:cs typeface="Hiragino Sans GB W3" charset="-122"/>
              </a:rPr>
              <a:t>DevTools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轻松调试。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提升应用中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HTML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CSS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和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JavaScript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的性能。</a:t>
            </a:r>
          </a:p>
          <a:p>
            <a:endParaRPr 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lang="zh-CN" altLang="en-US" sz="2800" b="1" dirty="0">
                <a:latin typeface="Hiragino Sans GB W3" charset="-122"/>
                <a:ea typeface="Hiragino Sans GB W3" charset="-122"/>
                <a:cs typeface="Hiragino Sans GB W3" charset="-122"/>
              </a:rPr>
              <a:t>与</a:t>
            </a:r>
            <a:r>
              <a:rPr lang="en-US" altLang="zh-CN" sz="2800" b="1" dirty="0" err="1">
                <a:latin typeface="Hiragino Sans GB W3" charset="-122"/>
                <a:ea typeface="Hiragino Sans GB W3" charset="-122"/>
                <a:cs typeface="Hiragino Sans GB W3" charset="-122"/>
              </a:rPr>
              <a:t>WebView</a:t>
            </a:r>
            <a:r>
              <a:rPr lang="zh-CN" altLang="en-US" sz="2800" b="1" dirty="0">
                <a:latin typeface="Hiragino Sans GB W3" charset="-122"/>
                <a:ea typeface="Hiragino Sans GB W3" charset="-122"/>
                <a:cs typeface="Hiragino Sans GB W3" charset="-122"/>
              </a:rPr>
              <a:t>的</a:t>
            </a: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不同</a:t>
            </a:r>
            <a:endParaRPr lang="en-US" altLang="zh-CN" sz="28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有人可能会问，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Android </a:t>
            </a:r>
            <a:r>
              <a:rPr lang="en-US" altLang="zh-CN" dirty="0" err="1">
                <a:latin typeface="Hiragino Sans GB W3" charset="-122"/>
                <a:ea typeface="Hiragino Sans GB W3" charset="-122"/>
                <a:cs typeface="Hiragino Sans GB W3" charset="-122"/>
              </a:rPr>
              <a:t>WebView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自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Android 4.4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起已经采用了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Chromium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内核，这与 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Crosswalk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有和不同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？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基于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Chromium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内核的</a:t>
            </a:r>
            <a:r>
              <a:rPr lang="en-US" altLang="zh-CN" dirty="0" err="1">
                <a:latin typeface="Hiragino Sans GB W3" charset="-122"/>
                <a:ea typeface="Hiragino Sans GB W3" charset="-122"/>
                <a:cs typeface="Hiragino Sans GB W3" charset="-122"/>
              </a:rPr>
              <a:t>WebView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（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Chrome </a:t>
            </a:r>
            <a:r>
              <a:rPr lang="en-US" altLang="zh-CN" dirty="0" err="1">
                <a:latin typeface="Hiragino Sans GB W3" charset="-122"/>
                <a:ea typeface="Hiragino Sans GB W3" charset="-122"/>
                <a:cs typeface="Hiragino Sans GB W3" charset="-122"/>
              </a:rPr>
              <a:t>WebView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）和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Crosswalk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比起来目前存在两大缺陷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：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lang="zh-CN" altLang="en-US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一</a:t>
            </a:r>
            <a:r>
              <a:rPr lang="zh-CN" altLang="en-US" b="1" dirty="0">
                <a:latin typeface="Hiragino Sans GB W3" charset="-122"/>
                <a:ea typeface="Hiragino Sans GB W3" charset="-122"/>
                <a:cs typeface="Hiragino Sans GB W3" charset="-122"/>
              </a:rPr>
              <a:t>是不被</a:t>
            </a:r>
            <a:r>
              <a:rPr lang="en-US" altLang="zh-CN" b="1" dirty="0">
                <a:latin typeface="Hiragino Sans GB W3" charset="-122"/>
                <a:ea typeface="Hiragino Sans GB W3" charset="-122"/>
                <a:cs typeface="Hiragino Sans GB W3" charset="-122"/>
              </a:rPr>
              <a:t>4.4</a:t>
            </a:r>
            <a:r>
              <a:rPr lang="zh-CN" altLang="en-US" b="1" dirty="0">
                <a:latin typeface="Hiragino Sans GB W3" charset="-122"/>
                <a:ea typeface="Hiragino Sans GB W3" charset="-122"/>
                <a:cs typeface="Hiragino Sans GB W3" charset="-122"/>
              </a:rPr>
              <a:t>之前的</a:t>
            </a:r>
            <a:r>
              <a:rPr lang="en-US" altLang="zh-CN" b="1" dirty="0">
                <a:latin typeface="Hiragino Sans GB W3" charset="-122"/>
                <a:ea typeface="Hiragino Sans GB W3" charset="-122"/>
                <a:cs typeface="Hiragino Sans GB W3" charset="-122"/>
              </a:rPr>
              <a:t>Android</a:t>
            </a:r>
            <a:r>
              <a:rPr lang="zh-CN" altLang="en-US" b="1" dirty="0">
                <a:latin typeface="Hiragino Sans GB W3" charset="-122"/>
                <a:ea typeface="Hiragino Sans GB W3" charset="-122"/>
                <a:cs typeface="Hiragino Sans GB W3" charset="-122"/>
              </a:rPr>
              <a:t>支持</a:t>
            </a:r>
            <a:r>
              <a:rPr lang="zh-CN" altLang="en-US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；</a:t>
            </a:r>
            <a:endParaRPr lang="en-US" altLang="zh-CN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lang="zh-CN" altLang="en-US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二</a:t>
            </a:r>
            <a:r>
              <a:rPr lang="zh-CN" altLang="en-US" b="1" dirty="0">
                <a:latin typeface="Hiragino Sans GB W3" charset="-122"/>
                <a:ea typeface="Hiragino Sans GB W3" charset="-122"/>
                <a:cs typeface="Hiragino Sans GB W3" charset="-122"/>
              </a:rPr>
              <a:t>是性能以及功能与</a:t>
            </a:r>
            <a:r>
              <a:rPr lang="en-US" altLang="zh-CN" b="1" dirty="0">
                <a:latin typeface="Hiragino Sans GB W3" charset="-122"/>
                <a:ea typeface="Hiragino Sans GB W3" charset="-122"/>
                <a:cs typeface="Hiragino Sans GB W3" charset="-122"/>
              </a:rPr>
              <a:t>Crosswalk</a:t>
            </a:r>
            <a:r>
              <a:rPr lang="zh-CN" altLang="en-US" b="1" dirty="0">
                <a:latin typeface="Hiragino Sans GB W3" charset="-122"/>
                <a:ea typeface="Hiragino Sans GB W3" charset="-122"/>
                <a:cs typeface="Hiragino Sans GB W3" charset="-122"/>
              </a:rPr>
              <a:t>还有较大差别</a:t>
            </a:r>
            <a:r>
              <a:rPr lang="zh-CN" altLang="en-US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。</a:t>
            </a:r>
            <a:endParaRPr lang="en-US" b="1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09248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1042" y="515758"/>
            <a:ext cx="10206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使用</a:t>
            </a:r>
            <a:r>
              <a:rPr lang="en-US" altLang="zh-CN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crosswalk</a:t>
            </a:r>
            <a:r>
              <a:rPr lang="zh-CN" altLang="en-US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，通过</a:t>
            </a:r>
            <a:r>
              <a:rPr lang="en-US" altLang="zh-CN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maven</a:t>
            </a:r>
            <a:r>
              <a:rPr lang="zh-CN" altLang="en-US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添加依赖库，在</a:t>
            </a:r>
            <a:r>
              <a:rPr lang="en-US" altLang="zh-CN" sz="28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build.gradle</a:t>
            </a:r>
            <a:r>
              <a:rPr lang="zh-CN" altLang="en-US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中添加：</a:t>
            </a:r>
            <a:r>
              <a:rPr lang="en-US" sz="2800" dirty="0">
                <a:latin typeface="Hiragino Sans GB W3" charset="-122"/>
                <a:ea typeface="Hiragino Sans GB W3" charset="-122"/>
                <a:cs typeface="Hiragino Sans GB W3" charset="-122"/>
              </a:rPr>
              <a:t/>
            </a:r>
            <a:br>
              <a:rPr lang="en-US" sz="2800" dirty="0">
                <a:latin typeface="Hiragino Sans GB W3" charset="-122"/>
                <a:ea typeface="Hiragino Sans GB W3" charset="-122"/>
                <a:cs typeface="Hiragino Sans GB W3" charset="-122"/>
              </a:rPr>
            </a:br>
            <a:endParaRPr lang="en-US" altLang="zh-CN" sz="2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81042" y="4571220"/>
            <a:ext cx="75910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设置完之后，就可以在</a:t>
            </a:r>
            <a:r>
              <a:rPr lang="zh-CN" altLang="en-US" sz="2800" dirty="0">
                <a:latin typeface="Hiragino Sans GB W3" charset="-122"/>
                <a:ea typeface="Hiragino Sans GB W3" charset="-122"/>
                <a:cs typeface="Hiragino Sans GB W3" charset="-122"/>
              </a:rPr>
              <a:t>源代码中</a:t>
            </a:r>
            <a:r>
              <a:rPr lang="en-US" altLang="zh-CN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import</a:t>
            </a:r>
          </a:p>
          <a:p>
            <a:r>
              <a:rPr lang="zh-CN" altLang="en-US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endParaRPr lang="en-US" altLang="zh-CN" sz="2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lang="en-US" altLang="zh-CN" sz="2800" dirty="0">
                <a:latin typeface="Hiragino Sans GB W3" charset="-122"/>
                <a:ea typeface="Hiragino Sans GB W3" charset="-122"/>
                <a:cs typeface="Hiragino Sans GB W3" charset="-122"/>
              </a:rPr>
              <a:t>import </a:t>
            </a:r>
            <a:r>
              <a:rPr lang="en-US" altLang="zh-CN" sz="2800" dirty="0" err="1">
                <a:latin typeface="Hiragino Sans GB W3" charset="-122"/>
                <a:ea typeface="Hiragino Sans GB W3" charset="-122"/>
                <a:cs typeface="Hiragino Sans GB W3" charset="-122"/>
              </a:rPr>
              <a:t>org.xwalk.core.XWalkView</a:t>
            </a:r>
            <a:r>
              <a:rPr lang="en-US" altLang="zh-CN" sz="2800" dirty="0">
                <a:latin typeface="Hiragino Sans GB W3" charset="-122"/>
                <a:ea typeface="Hiragino Sans GB W3" charset="-122"/>
                <a:cs typeface="Hiragino Sans GB W3" charset="-122"/>
              </a:rPr>
              <a:t>;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01" y="1615831"/>
            <a:ext cx="93218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950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04364" y="47064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项目中部分代码：</a:t>
            </a:r>
            <a:endParaRPr lang="en-US" altLang="zh-CN" dirty="0" smtClean="0"/>
          </a:p>
          <a:p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28" y="1116978"/>
            <a:ext cx="8769656" cy="573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144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Tencentx5</a:t>
            </a:r>
            <a:r>
              <a:rPr lang="zh-CN" altLang="en-US" dirty="0" smtClean="0"/>
              <a:t>介绍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https://x5.tencent.com/tbs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88" y="3024428"/>
            <a:ext cx="7342094" cy="320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561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63" y="1020763"/>
            <a:ext cx="4816475" cy="4816475"/>
          </a:xfrm>
        </p:spPr>
      </p:pic>
      <p:sp>
        <p:nvSpPr>
          <p:cNvPr id="3" name="文本框 2"/>
          <p:cNvSpPr txBox="1"/>
          <p:nvPr/>
        </p:nvSpPr>
        <p:spPr>
          <a:xfrm>
            <a:off x="512022" y="659011"/>
            <a:ext cx="51626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1.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环境搭建及工程介绍</a:t>
            </a:r>
            <a:endParaRPr kumimoji="1" lang="en-US" altLang="zh-CN" sz="2800" dirty="0" smtClean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sz="2800" dirty="0" smtClean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sz="2800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2.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安卓系统架构</a:t>
            </a:r>
            <a:endParaRPr kumimoji="1" lang="en-US" altLang="zh-CN" sz="2800" dirty="0" smtClean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sz="2800" dirty="0" smtClean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sz="2800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3.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三种浏览器组件</a:t>
            </a:r>
            <a:endParaRPr kumimoji="1" lang="en-US" altLang="zh-CN" sz="2800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sz="2800" dirty="0" smtClean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sz="2800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4.</a:t>
            </a:r>
            <a:r>
              <a:rPr lang="zh-CN" altLang="en-US" sz="28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浏览器组件对可视化组件的支持</a:t>
            </a:r>
            <a:r>
              <a:rPr lang="zh-CN" altLang="en-US" sz="2800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情况</a:t>
            </a:r>
            <a:endParaRPr lang="en-US" altLang="zh-CN" sz="2800" dirty="0" smtClean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sz="2800" dirty="0" smtClean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sz="2800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5.</a:t>
            </a:r>
            <a:r>
              <a:rPr kumimoji="1" lang="zh-CN" altLang="en-US" sz="28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实际运行展示</a:t>
            </a:r>
            <a:endParaRPr kumimoji="1" lang="en-US" altLang="zh-CN" sz="2800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sz="2800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6.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远程调试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320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58" y="127591"/>
            <a:ext cx="11049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4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400"/>
            <a:ext cx="11430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0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3753" y="336176"/>
            <a:ext cx="5277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下载</a:t>
            </a:r>
            <a:r>
              <a:rPr lang="en-US" altLang="zh-CN" dirty="0" err="1" smtClean="0"/>
              <a:t>sdk</a:t>
            </a:r>
            <a:r>
              <a:rPr lang="zh-CN" altLang="en-US" dirty="0" smtClean="0"/>
              <a:t>后，创建</a:t>
            </a:r>
            <a:r>
              <a:rPr lang="en-US" altLang="zh-CN" dirty="0" smtClean="0"/>
              <a:t>libs</a:t>
            </a:r>
            <a:r>
              <a:rPr lang="zh-CN" altLang="en-US" dirty="0" smtClean="0"/>
              <a:t>文件夹，将</a:t>
            </a:r>
            <a:r>
              <a:rPr lang="en-US" altLang="zh-CN" dirty="0" err="1" smtClean="0"/>
              <a:t>sdk</a:t>
            </a:r>
            <a:r>
              <a:rPr lang="zh-CN" altLang="en-US" dirty="0" smtClean="0"/>
              <a:t>文件放入其中。</a:t>
            </a:r>
            <a:endParaRPr lang="en-US" altLang="zh-CN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982507"/>
            <a:ext cx="91821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145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1304364" y="47064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项目中部分代码：</a:t>
            </a:r>
            <a:endParaRPr lang="en-US" altLang="zh-CN" dirty="0" smtClean="0"/>
          </a:p>
          <a:p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22" y="909694"/>
            <a:ext cx="9371074" cy="594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54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104"/>
            <a:ext cx="7729728" cy="1188720"/>
          </a:xfrm>
        </p:spPr>
        <p:txBody>
          <a:bodyPr/>
          <a:lstStyle/>
          <a:p>
            <a:r>
              <a:rPr lang="zh-CN" altLang="en-US" dirty="0" smtClean="0"/>
              <a:t>三者比较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673224"/>
              </p:ext>
            </p:extLst>
          </p:nvPr>
        </p:nvGraphicFramePr>
        <p:xfrm>
          <a:off x="1716965" y="2124635"/>
          <a:ext cx="8758070" cy="4264216"/>
        </p:xfrm>
        <a:graphic>
          <a:graphicData uri="http://schemas.openxmlformats.org/drawingml/2006/table">
            <a:tbl>
              <a:tblPr/>
              <a:tblGrid>
                <a:gridCol w="2218765"/>
                <a:gridCol w="1967304"/>
                <a:gridCol w="4572001"/>
              </a:tblGrid>
              <a:tr h="3884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effectLst/>
                          <a:latin typeface="+mn-ea"/>
                          <a:ea typeface="+mn-ea"/>
                        </a:rPr>
                        <a:t>方案</a:t>
                      </a:r>
                    </a:p>
                  </a:txBody>
                  <a:tcPr marL="34756" marR="34756" marT="34756" marB="4344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effectLst/>
                          <a:latin typeface="+mn-ea"/>
                          <a:ea typeface="+mn-ea"/>
                        </a:rPr>
                        <a:t>方案说明</a:t>
                      </a:r>
                    </a:p>
                  </a:txBody>
                  <a:tcPr marL="34756" marR="34756" marT="34756" marB="4344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effectLst/>
                          <a:latin typeface="+mn-ea"/>
                          <a:ea typeface="+mn-ea"/>
                        </a:rPr>
                        <a:t>优缺点</a:t>
                      </a:r>
                    </a:p>
                  </a:txBody>
                  <a:tcPr marL="34756" marR="34756" marT="34756" marB="4344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11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cap="none" spc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系统自带</a:t>
                      </a:r>
                      <a:r>
                        <a:rPr lang="en-US" sz="1600" b="0" dirty="0" err="1" smtClean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WebView</a:t>
                      </a:r>
                      <a:endParaRPr lang="en-US" sz="1600" b="0" dirty="0"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 err="1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Android默认</a:t>
                      </a:r>
                      <a:endParaRPr lang="en-US" sz="1600" b="0" dirty="0"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dirty="0">
                          <a:effectLst/>
                          <a:latin typeface="+mn-ea"/>
                          <a:ea typeface="+mn-ea"/>
                        </a:rPr>
                        <a:t>优：没有额外</a:t>
                      </a:r>
                      <a:r>
                        <a:rPr lang="zh-CN" altLang="en-US" sz="1600" b="0" dirty="0" smtClean="0">
                          <a:effectLst/>
                          <a:latin typeface="+mn-ea"/>
                          <a:ea typeface="+mn-ea"/>
                        </a:rPr>
                        <a:t>的包及</a:t>
                      </a:r>
                      <a:r>
                        <a:rPr lang="zh-CN" altLang="en-US" sz="1600" b="0" dirty="0">
                          <a:effectLst/>
                          <a:latin typeface="+mn-ea"/>
                          <a:ea typeface="+mn-ea"/>
                        </a:rPr>
                        <a:t>负担，原生</a:t>
                      </a:r>
                      <a:r>
                        <a:rPr lang="en-US" altLang="zh-CN" sz="1600" b="0" dirty="0">
                          <a:effectLst/>
                          <a:latin typeface="+mn-ea"/>
                          <a:ea typeface="+mn-ea"/>
                        </a:rPr>
                        <a:t>API </a:t>
                      </a:r>
                      <a:endParaRPr lang="en-US" altLang="zh-CN" sz="1600" b="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zh-CN" altLang="en-US" sz="1600" b="0" dirty="0" smtClean="0">
                          <a:effectLst/>
                          <a:latin typeface="+mn-ea"/>
                          <a:ea typeface="+mn-ea"/>
                        </a:rPr>
                        <a:t>缺</a:t>
                      </a:r>
                      <a:r>
                        <a:rPr lang="en-US" altLang="zh-CN" sz="1600" b="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zh-CN" altLang="en-US" sz="1600" b="0" dirty="0" smtClean="0">
                          <a:effectLst/>
                          <a:latin typeface="+mn-ea"/>
                          <a:ea typeface="+mn-ea"/>
                        </a:rPr>
                        <a:t> 兼容性差，</a:t>
                      </a:r>
                      <a:r>
                        <a:rPr lang="zh-CN" altLang="en-US" sz="1600" b="0" dirty="0">
                          <a:effectLst/>
                          <a:latin typeface="+mn-ea"/>
                          <a:ea typeface="+mn-ea"/>
                        </a:rPr>
                        <a:t>性能在不同手机上显示差别很大</a:t>
                      </a: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16163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X5 </a:t>
                      </a:r>
                      <a:r>
                        <a:rPr lang="en-US" sz="1600" b="0" dirty="0" err="1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WebView</a:t>
                      </a:r>
                      <a:endParaRPr lang="en-US" sz="1600" b="0" dirty="0"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腾讯产品，微信，</a:t>
                      </a:r>
                      <a:r>
                        <a:rPr lang="en-US" altLang="zh-CN" sz="1600" b="0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QQ</a:t>
                      </a:r>
                      <a:r>
                        <a:rPr lang="zh-CN" altLang="en-US" sz="1600" b="0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浏览器就是使用</a:t>
                      </a:r>
                      <a:r>
                        <a:rPr lang="en-US" altLang="zh-CN" sz="1600" b="0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X5</a:t>
                      </a:r>
                      <a:r>
                        <a:rPr lang="zh-CN" altLang="en-US" sz="1600" b="0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内核</a:t>
                      </a: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dirty="0">
                          <a:effectLst/>
                          <a:latin typeface="+mn-ea"/>
                          <a:ea typeface="+mn-ea"/>
                        </a:rPr>
                        <a:t>优：提供了一个兼容性的解决方案</a:t>
                      </a:r>
                      <a:r>
                        <a:rPr lang="en-US" altLang="zh-CN" sz="1600" b="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1600" b="0" dirty="0">
                          <a:effectLst/>
                          <a:latin typeface="+mn-ea"/>
                          <a:ea typeface="+mn-ea"/>
                        </a:rPr>
                        <a:t>且微信，</a:t>
                      </a:r>
                      <a:r>
                        <a:rPr lang="en-US" altLang="zh-CN" sz="1600" b="0" dirty="0">
                          <a:effectLst/>
                          <a:latin typeface="+mn-ea"/>
                          <a:ea typeface="+mn-ea"/>
                        </a:rPr>
                        <a:t>QQ</a:t>
                      </a:r>
                      <a:r>
                        <a:rPr lang="zh-CN" altLang="en-US" sz="1600" b="0" dirty="0">
                          <a:effectLst/>
                          <a:latin typeface="+mn-ea"/>
                          <a:ea typeface="+mn-ea"/>
                        </a:rPr>
                        <a:t>浏览器都在用，可信度高 </a:t>
                      </a:r>
                      <a:endParaRPr lang="en-US" altLang="zh-CN" sz="1600" b="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zh-CN" altLang="en-US" sz="1600" b="0" dirty="0" smtClean="0">
                          <a:effectLst/>
                          <a:latin typeface="+mn-ea"/>
                          <a:ea typeface="+mn-ea"/>
                        </a:rPr>
                        <a:t>缺</a:t>
                      </a:r>
                      <a:r>
                        <a:rPr lang="en-US" altLang="zh-CN" sz="1600" b="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zh-CN" altLang="en-US" sz="1600" b="0" dirty="0" smtClean="0">
                          <a:effectLst/>
                          <a:latin typeface="+mn-ea"/>
                          <a:ea typeface="+mn-ea"/>
                        </a:rPr>
                        <a:t> 解决</a:t>
                      </a:r>
                      <a:r>
                        <a:rPr lang="zh-CN" altLang="en-US" sz="1600" b="0" dirty="0">
                          <a:effectLst/>
                          <a:latin typeface="+mn-ea"/>
                          <a:ea typeface="+mn-ea"/>
                        </a:rPr>
                        <a:t>的能力一般，而且某些方面反而加大了开发工作量</a:t>
                      </a:r>
                      <a:r>
                        <a:rPr lang="en-US" altLang="zh-CN" sz="1600" b="0" dirty="0">
                          <a:effectLst/>
                          <a:latin typeface="+mn-ea"/>
                          <a:ea typeface="+mn-ea"/>
                        </a:rPr>
                        <a:t>;</a:t>
                      </a:r>
                      <a:r>
                        <a:rPr lang="zh-CN" altLang="en-US" sz="1600" b="0" dirty="0">
                          <a:effectLst/>
                          <a:latin typeface="+mn-ea"/>
                          <a:ea typeface="+mn-ea"/>
                        </a:rPr>
                        <a:t>而且不支持</a:t>
                      </a:r>
                      <a:r>
                        <a:rPr lang="en-US" altLang="zh-CN" sz="1600" b="0" dirty="0" err="1">
                          <a:effectLst/>
                          <a:latin typeface="+mn-ea"/>
                          <a:ea typeface="+mn-ea"/>
                        </a:rPr>
                        <a:t>cordova</a:t>
                      </a:r>
                      <a:endParaRPr lang="en-US" altLang="zh-CN" sz="16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11982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crosswalk</a:t>
                      </a: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 err="1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国外为Android提供的一个融合chrome</a:t>
                      </a:r>
                      <a:r>
                        <a:rPr lang="en-US" sz="1600" b="0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 </a:t>
                      </a:r>
                      <a:r>
                        <a:rPr lang="zh-CN" altLang="en-US" sz="1600" b="0" dirty="0" smtClean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内核</a:t>
                      </a:r>
                      <a:r>
                        <a:rPr lang="en-US" sz="1600" b="0" dirty="0" smtClean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的解决方案</a:t>
                      </a:r>
                      <a:endParaRPr lang="en-US" sz="1600" b="0" dirty="0"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dirty="0" smtClean="0">
                          <a:effectLst/>
                          <a:latin typeface="+mn-ea"/>
                          <a:ea typeface="+mn-ea"/>
                        </a:rPr>
                        <a:t>优</a:t>
                      </a:r>
                      <a:r>
                        <a:rPr lang="en-US" altLang="zh-CN" sz="1600" b="0" dirty="0" smtClean="0"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zh-CN" altLang="en-US" sz="1600" b="0" dirty="0" smtClean="0">
                          <a:effectLst/>
                          <a:latin typeface="+mn-ea"/>
                          <a:ea typeface="+mn-ea"/>
                        </a:rPr>
                        <a:t>  平台一致，性能好</a:t>
                      </a:r>
                      <a:r>
                        <a:rPr lang="en-US" altLang="zh-CN" sz="1600" b="0" dirty="0" smtClean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1600" b="0" dirty="0" smtClean="0">
                          <a:effectLst/>
                          <a:latin typeface="+mn-ea"/>
                          <a:ea typeface="+mn-ea"/>
                        </a:rPr>
                        <a:t>且支持</a:t>
                      </a:r>
                      <a:r>
                        <a:rPr lang="en-US" altLang="zh-CN" sz="1600" b="0" dirty="0" err="1" smtClean="0">
                          <a:effectLst/>
                          <a:latin typeface="+mn-ea"/>
                          <a:ea typeface="+mn-ea"/>
                        </a:rPr>
                        <a:t>corodva</a:t>
                      </a:r>
                      <a:r>
                        <a:rPr lang="en-US" altLang="zh-CN" sz="1600" b="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fontAlgn="ctr"/>
                      <a:r>
                        <a:rPr lang="zh-CN" altLang="en-US" sz="1600" b="0" dirty="0" smtClean="0">
                          <a:effectLst/>
                          <a:latin typeface="+mn-ea"/>
                          <a:ea typeface="+mn-ea"/>
                        </a:rPr>
                        <a:t>缺：打包后导致</a:t>
                      </a:r>
                      <a:r>
                        <a:rPr lang="en-US" altLang="zh-CN" sz="1600" b="0" dirty="0" err="1" smtClean="0">
                          <a:effectLst/>
                          <a:latin typeface="+mn-ea"/>
                          <a:ea typeface="+mn-ea"/>
                        </a:rPr>
                        <a:t>apk</a:t>
                      </a:r>
                      <a:r>
                        <a:rPr lang="zh-CN" altLang="en-US" sz="1600" b="0" dirty="0" smtClean="0">
                          <a:effectLst/>
                          <a:latin typeface="+mn-ea"/>
                          <a:ea typeface="+mn-ea"/>
                        </a:rPr>
                        <a:t>较大</a:t>
                      </a:r>
                      <a:endParaRPr lang="en-US" altLang="zh-CN" sz="16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7367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875" y="162398"/>
            <a:ext cx="6963509" cy="133022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浏览器组件对可视化组件的支持情况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测试设备：华为平板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733627"/>
              </p:ext>
            </p:extLst>
          </p:nvPr>
        </p:nvGraphicFramePr>
        <p:xfrm>
          <a:off x="551330" y="1775013"/>
          <a:ext cx="11053481" cy="4370293"/>
        </p:xfrm>
        <a:graphic>
          <a:graphicData uri="http://schemas.openxmlformats.org/drawingml/2006/table">
            <a:tbl>
              <a:tblPr/>
              <a:tblGrid>
                <a:gridCol w="1446282"/>
                <a:gridCol w="1348227"/>
                <a:gridCol w="1448652"/>
                <a:gridCol w="1364262"/>
                <a:gridCol w="2392398"/>
                <a:gridCol w="1526830"/>
                <a:gridCol w="1526830"/>
              </a:tblGrid>
              <a:tr h="61875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浏览器组件</a:t>
                      </a:r>
                      <a:endParaRPr lang="zh-CN" altLang="en-US" sz="1600" b="1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4344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组件展示</a:t>
                      </a:r>
                      <a:endParaRPr lang="zh-CN" altLang="en-US" sz="1600" b="1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4344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全屏渲染</a:t>
                      </a:r>
                      <a:endParaRPr lang="en-US" altLang="zh-CN" sz="1600" b="1" dirty="0" smtClean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4344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动画特性</a:t>
                      </a:r>
                      <a:endParaRPr lang="zh-CN" altLang="en-US" sz="1600" b="1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4344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视频测试</a:t>
                      </a:r>
                      <a:endParaRPr lang="zh-CN" altLang="en-US" sz="1600" b="1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4344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地图测试</a:t>
                      </a:r>
                      <a:endParaRPr lang="zh-CN" altLang="en-US" sz="1600" b="1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4344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声音测试</a:t>
                      </a:r>
                      <a:endParaRPr lang="zh-CN" altLang="en-US" sz="1600" b="1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43445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71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 err="1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WebView</a:t>
                      </a:r>
                      <a:endParaRPr lang="en-US" sz="1600" b="0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正常</a:t>
                      </a:r>
                      <a:endParaRPr lang="en-US" sz="1600" b="0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正常</a:t>
                      </a:r>
                      <a:endParaRPr lang="en-US" sz="1600" b="0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正常</a:t>
                      </a:r>
                      <a:endParaRPr lang="zh-CN" altLang="en-US" sz="1600" b="0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车载无人机，无播放按钮，无法自动播放视频。</a:t>
                      </a:r>
                      <a:endParaRPr lang="en-US" altLang="zh-CN" sz="1600" b="0" dirty="0" smtClean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  <a:p>
                      <a:pPr algn="l" fontAlgn="ctr"/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视频文件偶尔崩溃。</a:t>
                      </a:r>
                      <a:endParaRPr lang="zh-CN" altLang="en-US" sz="1600" b="0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高分地图和</a:t>
                      </a:r>
                      <a:r>
                        <a:rPr lang="en-US" altLang="zh-CN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3d</a:t>
                      </a:r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地图都显示不全</a:t>
                      </a:r>
                      <a:endParaRPr lang="en-US" altLang="zh-CN" sz="1600" b="0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有声音无图像</a:t>
                      </a:r>
                      <a:endParaRPr lang="zh-CN" altLang="en-US" sz="1600" b="0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1564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X5 </a:t>
                      </a:r>
                      <a:r>
                        <a:rPr lang="en-US" sz="1600" b="0" dirty="0" err="1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WebView</a:t>
                      </a:r>
                      <a:endParaRPr lang="en-US" sz="1600" b="0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正常</a:t>
                      </a:r>
                      <a:endParaRPr lang="zh-CN" altLang="en-US" sz="1600" b="0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正常</a:t>
                      </a:r>
                      <a:endParaRPr lang="ja-JP" altLang="en-US" sz="1600" b="0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正常</a:t>
                      </a:r>
                      <a:endParaRPr lang="en-US" altLang="zh-CN" sz="1600" b="0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车载无人机，无播放按钮，无法自动播放视频。</a:t>
                      </a:r>
                      <a:endParaRPr lang="en-US" altLang="zh-CN" sz="1600" b="0" dirty="0" smtClean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  <a:p>
                      <a:pPr algn="l" fontAlgn="ctr"/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视频文件偶尔崩溃。</a:t>
                      </a:r>
                    </a:p>
                    <a:p>
                      <a:pPr algn="ctr" fontAlgn="ctr"/>
                      <a:endParaRPr lang="en-US" altLang="zh-CN" sz="1600" b="0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高分地图和</a:t>
                      </a:r>
                      <a:r>
                        <a:rPr lang="en-US" altLang="zh-CN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3d</a:t>
                      </a:r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地图都显示不全</a:t>
                      </a:r>
                      <a:endParaRPr lang="en-US" altLang="zh-CN" sz="1600" b="0" dirty="0" smtClean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  <a:p>
                      <a:pPr algn="ctr" fontAlgn="ctr"/>
                      <a:endParaRPr lang="en-US" altLang="zh-CN" sz="1600" b="0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有声音无图像</a:t>
                      </a:r>
                    </a:p>
                    <a:p>
                      <a:pPr algn="ctr" fontAlgn="ctr"/>
                      <a:endParaRPr lang="en-US" altLang="zh-CN" sz="1600" b="0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11598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Crosswalk</a:t>
                      </a:r>
                      <a:endParaRPr lang="en-US" sz="1600" b="0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显示不全</a:t>
                      </a:r>
                    </a:p>
                    <a:p>
                      <a:pPr algn="ctr" fontAlgn="ctr"/>
                      <a:endParaRPr lang="en-US" sz="1600" b="0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黑洞无法显示，其它正常</a:t>
                      </a:r>
                      <a:endParaRPr lang="ja-JP" altLang="en-US" sz="1600" b="0" dirty="0" smtClean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  <a:p>
                      <a:pPr algn="ctr" fontAlgn="ctr"/>
                      <a:endParaRPr lang="zh-CN" altLang="en-US" sz="1600" b="0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Canvas</a:t>
                      </a:r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动画无法渲染</a:t>
                      </a:r>
                      <a:endParaRPr lang="en-US" altLang="zh-CN" sz="1600" b="0" dirty="0" smtClean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  <a:p>
                      <a:pPr algn="ctr" fontAlgn="ctr"/>
                      <a:endParaRPr lang="en-US" altLang="zh-CN" sz="1600" b="0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视频文件偶尔崩溃。</a:t>
                      </a: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高分地图和</a:t>
                      </a:r>
                      <a:r>
                        <a:rPr lang="en-US" altLang="zh-CN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3d</a:t>
                      </a:r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地图都显示不全</a:t>
                      </a:r>
                      <a:endParaRPr lang="en-US" altLang="zh-CN" sz="1600" b="0" dirty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dirty="0" smtClean="0">
                          <a:effectLst/>
                          <a:latin typeface="Hiragino Sans GB W3" charset="-122"/>
                          <a:ea typeface="Hiragino Sans GB W3" charset="-122"/>
                          <a:cs typeface="Hiragino Sans GB W3" charset="-122"/>
                        </a:rPr>
                        <a:t>有声音无图像</a:t>
                      </a:r>
                      <a:endParaRPr lang="en-US" altLang="zh-CN" sz="1600" b="0" dirty="0" smtClean="0">
                        <a:effectLst/>
                        <a:latin typeface="Hiragino Sans GB W3" charset="-122"/>
                        <a:ea typeface="Hiragino Sans GB W3" charset="-122"/>
                        <a:cs typeface="Hiragino Sans GB W3" charset="-122"/>
                      </a:endParaRPr>
                    </a:p>
                  </a:txBody>
                  <a:tcPr marL="34756" marR="34756" marT="34756" marB="3475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60684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实际运行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测试设备：华为平板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08934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0306" y="134471"/>
            <a:ext cx="4624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Crosswalk</a:t>
            </a:r>
            <a:r>
              <a:rPr kumimoji="1" lang="zh-CN" altLang="en-US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实际运行效果图</a:t>
            </a:r>
            <a:endParaRPr kumimoji="1" lang="zh-CN" altLang="en-US" sz="2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52" y="657691"/>
            <a:ext cx="9641542" cy="60259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0" y="654889"/>
            <a:ext cx="9646024" cy="60287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0" y="654888"/>
            <a:ext cx="9646024" cy="60287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3" y="646484"/>
            <a:ext cx="9659471" cy="60371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3" y="675899"/>
            <a:ext cx="9659471" cy="603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573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0306" y="134471"/>
            <a:ext cx="4390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Webview</a:t>
            </a:r>
            <a:r>
              <a:rPr kumimoji="1" lang="zh-CN" altLang="en-US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实际运行效果图</a:t>
            </a:r>
            <a:endParaRPr kumimoji="1" lang="zh-CN" altLang="en-US" sz="2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37" y="956044"/>
            <a:ext cx="9443130" cy="59019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37" y="961361"/>
            <a:ext cx="9443130" cy="59019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37" y="966678"/>
            <a:ext cx="9443130" cy="59019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37" y="965936"/>
            <a:ext cx="9443130" cy="59019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53" y="950727"/>
            <a:ext cx="9433266" cy="58957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54" y="961361"/>
            <a:ext cx="9457765" cy="59111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00" y="967851"/>
            <a:ext cx="9405868" cy="58786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19" y="997632"/>
            <a:ext cx="9417424" cy="588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525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0306" y="134471"/>
            <a:ext cx="4692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Tencent</a:t>
            </a:r>
            <a:r>
              <a:rPr kumimoji="1" lang="en-US" altLang="zh-CN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x5</a:t>
            </a:r>
            <a:r>
              <a:rPr kumimoji="1" lang="zh-CN" altLang="en-US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实际运行效果图</a:t>
            </a:r>
            <a:endParaRPr kumimoji="1" lang="zh-CN" altLang="en-US" sz="2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05" y="699713"/>
            <a:ext cx="9556377" cy="597273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05" y="699713"/>
            <a:ext cx="9538447" cy="596152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05" y="699713"/>
            <a:ext cx="9556377" cy="597273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05" y="699712"/>
            <a:ext cx="9538447" cy="596152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04" y="716523"/>
            <a:ext cx="9538448" cy="596153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04" y="699711"/>
            <a:ext cx="9538448" cy="59615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74" y="699713"/>
            <a:ext cx="9556378" cy="597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4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1234323"/>
            <a:ext cx="7729728" cy="1188720"/>
          </a:xfrm>
        </p:spPr>
        <p:txBody>
          <a:bodyPr>
            <a:normAutofit/>
          </a:bodyPr>
          <a:lstStyle/>
          <a:p>
            <a:r>
              <a:rPr lang="zh-CN" altLang="en-US" sz="3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环境搭建</a:t>
            </a:r>
            <a:endParaRPr lang="en-US" sz="3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3224199"/>
            <a:ext cx="7729728" cy="3101983"/>
          </a:xfrm>
        </p:spPr>
        <p:txBody>
          <a:bodyPr>
            <a:noAutofit/>
          </a:bodyPr>
          <a:lstStyle/>
          <a:p>
            <a:r>
              <a:rPr lang="zh-CN" altLang="en-US" sz="2800" dirty="0">
                <a:latin typeface="Hiragino Sans GB W3" charset="-122"/>
                <a:ea typeface="Hiragino Sans GB W3" charset="-122"/>
                <a:cs typeface="Hiragino Sans GB W3" charset="-122"/>
              </a:rPr>
              <a:t>第一步：安装</a:t>
            </a:r>
            <a:r>
              <a:rPr lang="en-US" altLang="zh-CN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JDK1.8</a:t>
            </a:r>
            <a:r>
              <a:rPr lang="zh-CN" altLang="en-US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。</a:t>
            </a:r>
          </a:p>
          <a:p>
            <a:r>
              <a:rPr lang="zh-CN" altLang="en-US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第二步：下载安装</a:t>
            </a:r>
            <a:r>
              <a:rPr lang="en-US" altLang="zh-CN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Android Studio + SDK </a:t>
            </a:r>
            <a:r>
              <a:rPr lang="zh-CN" altLang="en-US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。</a:t>
            </a:r>
            <a:endParaRPr lang="en-US" altLang="zh-CN" sz="2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lang="zh-CN" altLang="en-US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第三步：在</a:t>
            </a:r>
            <a:r>
              <a:rPr lang="en-US" altLang="zh-CN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Android Studio</a:t>
            </a:r>
            <a:r>
              <a:rPr lang="zh-CN" altLang="en-US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中，使用</a:t>
            </a:r>
            <a:r>
              <a:rPr lang="en-US" altLang="zh-CN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SDK Manager</a:t>
            </a:r>
            <a:r>
              <a:rPr lang="zh-CN" altLang="en-US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安装必需的包 </a:t>
            </a:r>
            <a:endParaRPr lang="en-US" altLang="zh-CN" sz="2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lang="en-US" altLang="zh-CN" sz="2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59096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远程调试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63" y="2342865"/>
            <a:ext cx="4816475" cy="217227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zh-CN" altLang="en-US" dirty="0" smtClean="0"/>
              <a:t>在</a:t>
            </a:r>
            <a:r>
              <a:rPr lang="en-US" altLang="zh-CN" dirty="0" smtClean="0"/>
              <a:t>crosswalk</a:t>
            </a:r>
            <a:r>
              <a:rPr lang="zh-CN" altLang="en-US" dirty="0" smtClean="0"/>
              <a:t>中添加代码</a:t>
            </a:r>
            <a:endParaRPr lang="en-US" altLang="zh-CN" dirty="0" smtClean="0"/>
          </a:p>
          <a:p>
            <a:pPr algn="l"/>
            <a:r>
              <a:rPr lang="en-US" dirty="0" err="1" smtClean="0"/>
              <a:t>XWalkPreferences.</a:t>
            </a:r>
            <a:r>
              <a:rPr lang="en-US" i="1" dirty="0" err="1" smtClean="0"/>
              <a:t>setValue</a:t>
            </a:r>
            <a:r>
              <a:rPr lang="en-US" dirty="0" smtClean="0"/>
              <a:t>(</a:t>
            </a:r>
            <a:r>
              <a:rPr lang="en-US" dirty="0" err="1" smtClean="0"/>
              <a:t>XWalkPreferences.</a:t>
            </a:r>
            <a:r>
              <a:rPr lang="en-US" i="1" dirty="0" err="1" smtClean="0"/>
              <a:t>REMOTE_DEBUGGING</a:t>
            </a:r>
            <a:r>
              <a:rPr lang="en-US" dirty="0"/>
              <a:t>, true</a:t>
            </a:r>
            <a:r>
              <a:rPr lang="en-US" dirty="0" smtClean="0"/>
              <a:t>);</a:t>
            </a:r>
          </a:p>
          <a:p>
            <a:pPr algn="l"/>
            <a:r>
              <a:rPr lang="zh-CN" altLang="en-US" dirty="0" smtClean="0"/>
              <a:t>或在</a:t>
            </a:r>
            <a:r>
              <a:rPr lang="en-US" altLang="zh-CN" dirty="0" err="1" smtClean="0"/>
              <a:t>webview</a:t>
            </a:r>
            <a:r>
              <a:rPr lang="zh-CN" altLang="en-US" dirty="0" smtClean="0"/>
              <a:t>中添加代码</a:t>
            </a:r>
            <a:endParaRPr lang="en-US" altLang="zh-CN" dirty="0" smtClean="0"/>
          </a:p>
          <a:p>
            <a:pPr algn="l"/>
            <a:r>
              <a:rPr lang="en-US" dirty="0" err="1"/>
              <a:t>WebView.setWebContentsDebuggingEnabled</a:t>
            </a:r>
            <a:r>
              <a:rPr lang="en-US" dirty="0"/>
              <a:t>(true</a:t>
            </a:r>
            <a:r>
              <a:rPr lang="en-US" dirty="0" smtClean="0"/>
              <a:t>);</a:t>
            </a:r>
          </a:p>
          <a:p>
            <a:pPr algn="l"/>
            <a:r>
              <a:rPr lang="zh-CN" altLang="en-US" dirty="0"/>
              <a:t>在谷歌浏览器中打开开发者工具，可以看到远程设备。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altLang="zh-CN" dirty="0" err="1" smtClean="0"/>
              <a:t>Tencent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x5</a:t>
            </a:r>
            <a:r>
              <a:rPr lang="zh-CN" altLang="en-US" dirty="0" smtClean="0"/>
              <a:t>则使用</a:t>
            </a:r>
            <a:r>
              <a:rPr lang="en-US" dirty="0"/>
              <a:t>TBS </a:t>
            </a:r>
            <a:r>
              <a:rPr lang="en-US" dirty="0" smtClean="0"/>
              <a:t>Studio</a:t>
            </a:r>
            <a:r>
              <a:rPr lang="zh-CN" altLang="en-US" dirty="0" smtClean="0"/>
              <a:t>进行远程调试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12886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0"/>
            <a:ext cx="10840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693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安装</a:t>
            </a:r>
            <a:r>
              <a:rPr lang="en-US" altLang="zh-CN" sz="3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jdk1.8</a:t>
            </a:r>
            <a:endParaRPr lang="en-US" sz="3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908" y="33601"/>
            <a:ext cx="5580184" cy="67908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672" y="3561641"/>
            <a:ext cx="4745970" cy="2194036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安装地址：</a:t>
            </a:r>
            <a:endParaRPr lang="en-US" altLang="zh-CN" sz="2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algn="l"/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http</a:t>
            </a:r>
            <a:r>
              <a:rPr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://</a:t>
            </a:r>
            <a:r>
              <a:rPr lang="en-US" altLang="zh-CN" sz="1800" dirty="0" err="1">
                <a:latin typeface="Hiragino Sans GB W3" charset="-122"/>
                <a:ea typeface="Hiragino Sans GB W3" charset="-122"/>
                <a:cs typeface="Hiragino Sans GB W3" charset="-122"/>
              </a:rPr>
              <a:t>www.oracle.com</a:t>
            </a:r>
            <a:r>
              <a:rPr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/</a:t>
            </a:r>
            <a:r>
              <a:rPr lang="en-US" altLang="zh-CN" sz="1800" dirty="0" err="1">
                <a:latin typeface="Hiragino Sans GB W3" charset="-122"/>
                <a:ea typeface="Hiragino Sans GB W3" charset="-122"/>
                <a:cs typeface="Hiragino Sans GB W3" charset="-122"/>
              </a:rPr>
              <a:t>technetwork</a:t>
            </a:r>
            <a:r>
              <a:rPr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/java/</a:t>
            </a:r>
            <a:r>
              <a:rPr lang="en-US" altLang="zh-CN" sz="1800" dirty="0" err="1">
                <a:latin typeface="Hiragino Sans GB W3" charset="-122"/>
                <a:ea typeface="Hiragino Sans GB W3" charset="-122"/>
                <a:cs typeface="Hiragino Sans GB W3" charset="-122"/>
              </a:rPr>
              <a:t>javase</a:t>
            </a:r>
            <a:r>
              <a:rPr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/downloads/jdk8-downloads-2133151.html</a:t>
            </a:r>
            <a:endParaRPr lang="en-US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08511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158" y="1739735"/>
            <a:ext cx="4951242" cy="1120695"/>
          </a:xfrm>
        </p:spPr>
        <p:txBody>
          <a:bodyPr>
            <a:noAutofit/>
          </a:bodyPr>
          <a:lstStyle/>
          <a:p>
            <a:r>
              <a:rPr lang="zh-CN" altLang="en-US" sz="3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下载</a:t>
            </a:r>
            <a:r>
              <a:rPr lang="en-US" altLang="zh-CN" sz="3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Android </a:t>
            </a:r>
            <a:r>
              <a:rPr lang="en-US" altLang="zh-CN" sz="3800" dirty="0">
                <a:latin typeface="Hiragino Sans GB W3" charset="-122"/>
                <a:ea typeface="Hiragino Sans GB W3" charset="-122"/>
                <a:cs typeface="Hiragino Sans GB W3" charset="-122"/>
              </a:rPr>
              <a:t>Studio + SDK</a:t>
            </a:r>
            <a:endParaRPr lang="en-US" sz="3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69" y="1301262"/>
            <a:ext cx="6080936" cy="352292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399" y="3186503"/>
            <a:ext cx="3794760" cy="2194036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下载地址：</a:t>
            </a:r>
            <a:r>
              <a:rPr 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https</a:t>
            </a:r>
            <a:r>
              <a:rPr 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://</a:t>
            </a:r>
            <a:r>
              <a:rPr lang="en-US" sz="1800" dirty="0" err="1">
                <a:latin typeface="Hiragino Sans GB W3" charset="-122"/>
                <a:ea typeface="Hiragino Sans GB W3" charset="-122"/>
                <a:cs typeface="Hiragino Sans GB W3" charset="-122"/>
              </a:rPr>
              <a:t>developer.android.com</a:t>
            </a:r>
            <a:r>
              <a:rPr 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/studio/</a:t>
            </a:r>
            <a:r>
              <a:rPr lang="en-US" sz="1800" dirty="0" err="1">
                <a:latin typeface="Hiragino Sans GB W3" charset="-122"/>
                <a:ea typeface="Hiragino Sans GB W3" charset="-122"/>
                <a:cs typeface="Hiragino Sans GB W3" charset="-122"/>
              </a:rPr>
              <a:t>index.html</a:t>
            </a:r>
            <a:endParaRPr lang="en-US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05644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SDK Manager</a:t>
            </a:r>
            <a:r>
              <a:rPr lang="zh-CN" altLang="en-US" dirty="0" smtClean="0"/>
              <a:t>安装包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选择需要安装的包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77" y="1088004"/>
            <a:ext cx="6107723" cy="3864906"/>
          </a:xfrm>
        </p:spPr>
      </p:pic>
    </p:spTree>
    <p:extLst>
      <p:ext uri="{BB962C8B-B14F-4D97-AF65-F5344CB8AC3E}">
        <p14:creationId xmlns:p14="http://schemas.microsoft.com/office/powerpoint/2010/main" val="11672409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620" y="234114"/>
            <a:ext cx="4486656" cy="1141497"/>
          </a:xfrm>
        </p:spPr>
        <p:txBody>
          <a:bodyPr>
            <a:normAutofit/>
          </a:bodyPr>
          <a:lstStyle/>
          <a:p>
            <a:r>
              <a:rPr lang="zh-CN" altLang="en-US" sz="3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安卓工程介绍</a:t>
            </a:r>
            <a:endParaRPr lang="en-US" sz="3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620" y="1610095"/>
            <a:ext cx="5015601" cy="2047506"/>
          </a:xfrm>
        </p:spPr>
        <p:txBody>
          <a:bodyPr>
            <a:noAutofit/>
          </a:bodyPr>
          <a:lstStyle/>
          <a:p>
            <a:pPr algn="l"/>
            <a:r>
              <a:rPr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Android Studio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中的一个项目包含了从应用程序的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源代码，项目资源到测试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代码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和配置文件的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所有内容。 </a:t>
            </a: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algn="l"/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当启动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一个新项目时，</a:t>
            </a:r>
            <a:r>
              <a:rPr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Android Studio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会为所有文件创建必要的结构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，它们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在</a:t>
            </a:r>
            <a:r>
              <a:rPr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IDE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左侧的“项目”窗口中可见（单击“视图”</a:t>
            </a:r>
            <a:r>
              <a:rPr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&gt;“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工具窗口”</a:t>
            </a:r>
            <a:r>
              <a:rPr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&gt;“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项目”）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。</a:t>
            </a: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algn="l"/>
            <a:r>
              <a:rPr lang="en-US" altLang="zh-CN" sz="18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Gradle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Scripts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包含了项目的所有相关配置文件。</a:t>
            </a: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algn="l"/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Manifests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包含</a:t>
            </a:r>
            <a:r>
              <a:rPr lang="en-US" altLang="zh-CN" sz="18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AndroidManifest.xml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文件</a:t>
            </a: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algn="l"/>
            <a:r>
              <a:rPr 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Java</a:t>
            </a:r>
            <a:r>
              <a:rPr lang="en-US" sz="1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zh-CN" altLang="en-US" sz="1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包含 </a:t>
            </a: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java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源代码，包括测试代码</a:t>
            </a: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algn="l"/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Res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包含非代码资源，如</a:t>
            </a: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xml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布局，字符串，图片，分为相应的子目录。</a:t>
            </a: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algn="l"/>
            <a:endParaRPr lang="en-US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086" y="44022"/>
            <a:ext cx="4294946" cy="6813977"/>
          </a:xfrm>
        </p:spPr>
      </p:pic>
    </p:spTree>
    <p:extLst>
      <p:ext uri="{BB962C8B-B14F-4D97-AF65-F5344CB8AC3E}">
        <p14:creationId xmlns:p14="http://schemas.microsoft.com/office/powerpoint/2010/main" val="2142775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1136" y="2547308"/>
            <a:ext cx="7729728" cy="1188720"/>
          </a:xfrm>
        </p:spPr>
        <p:txBody>
          <a:bodyPr>
            <a:normAutofit/>
          </a:bodyPr>
          <a:lstStyle/>
          <a:p>
            <a:r>
              <a:rPr kumimoji="1" lang="zh-CN" altLang="en-US" sz="4800" dirty="0">
                <a:latin typeface="Hiragino Sans GB W3" charset="-122"/>
                <a:ea typeface="Hiragino Sans GB W3" charset="-122"/>
                <a:cs typeface="Hiragino Sans GB W3" charset="-122"/>
              </a:rPr>
              <a:t>安卓系统框架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8382933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08" y="0"/>
            <a:ext cx="9545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34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1565</TotalTime>
  <Words>818</Words>
  <Application>Microsoft Macintosh PowerPoint</Application>
  <PresentationFormat>宽屏</PresentationFormat>
  <Paragraphs>131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Calibri</vt:lpstr>
      <vt:lpstr>DengXian</vt:lpstr>
      <vt:lpstr>Gill Sans MT</vt:lpstr>
      <vt:lpstr>Hiragino Sans GB W3</vt:lpstr>
      <vt:lpstr>STZhongsong</vt:lpstr>
      <vt:lpstr>华文中宋</vt:lpstr>
      <vt:lpstr>Arial</vt:lpstr>
      <vt:lpstr>Parcel</vt:lpstr>
      <vt:lpstr>安卓开发</vt:lpstr>
      <vt:lpstr>PowerPoint 演示文稿</vt:lpstr>
      <vt:lpstr>环境搭建</vt:lpstr>
      <vt:lpstr>安装jdk1.8</vt:lpstr>
      <vt:lpstr>下载Android Studio + SDK</vt:lpstr>
      <vt:lpstr>使用SDK Manager安装包</vt:lpstr>
      <vt:lpstr>安卓工程介绍</vt:lpstr>
      <vt:lpstr>安卓系统框架</vt:lpstr>
      <vt:lpstr>PowerPoint 演示文稿</vt:lpstr>
      <vt:lpstr>三种浏览器组件</vt:lpstr>
      <vt:lpstr>webview</vt:lpstr>
      <vt:lpstr>PowerPoint 演示文稿</vt:lpstr>
      <vt:lpstr>Crosswalk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Tencentx5介绍</vt:lpstr>
      <vt:lpstr>PowerPoint 演示文稿</vt:lpstr>
      <vt:lpstr>PowerPoint 演示文稿</vt:lpstr>
      <vt:lpstr>PowerPoint 演示文稿</vt:lpstr>
      <vt:lpstr>PowerPoint 演示文稿</vt:lpstr>
      <vt:lpstr>三者比较</vt:lpstr>
      <vt:lpstr>浏览器组件对可视化组件的支持情况 测试设备：华为平板</vt:lpstr>
      <vt:lpstr>实际运行</vt:lpstr>
      <vt:lpstr>PowerPoint 演示文稿</vt:lpstr>
      <vt:lpstr>PowerPoint 演示文稿</vt:lpstr>
      <vt:lpstr>PowerPoint 演示文稿</vt:lpstr>
      <vt:lpstr>远程调试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安卓端开发介绍</dc:title>
  <dc:creator>谭瑾</dc:creator>
  <cp:lastModifiedBy>谭瑾</cp:lastModifiedBy>
  <cp:revision>74</cp:revision>
  <dcterms:created xsi:type="dcterms:W3CDTF">2017-08-25T01:29:10Z</dcterms:created>
  <dcterms:modified xsi:type="dcterms:W3CDTF">2017-08-31T03:00:27Z</dcterms:modified>
</cp:coreProperties>
</file>